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58" r:id="rId3"/>
    <p:sldId id="260" r:id="rId4"/>
    <p:sldId id="28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36" autoAdjust="0"/>
    <p:restoredTop sz="94660"/>
  </p:normalViewPr>
  <p:slideViewPr>
    <p:cSldViewPr>
      <p:cViewPr varScale="1">
        <p:scale>
          <a:sx n="38" d="100"/>
          <a:sy n="38" d="100"/>
        </p:scale>
        <p:origin x="-108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20519985833593E-2"/>
          <c:y val="0.13534007413418728"/>
          <c:w val="0.57062146892655363"/>
          <c:h val="0.75428571428571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99FF"/>
            </a:solidFill>
            <a:ln w="1266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2011.-2012</c:v>
                </c:pt>
                <c:pt idx="1">
                  <c:v>2012г.-2013</c:v>
                </c:pt>
                <c:pt idx="2">
                  <c:v>2013г.-2014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11.5</c:v>
                </c:pt>
                <c:pt idx="1">
                  <c:v>13.8</c:v>
                </c:pt>
                <c:pt idx="2">
                  <c:v>12.6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rgbClr val="993366"/>
            </a:solidFill>
            <a:ln w="1266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2011.-2012</c:v>
                </c:pt>
                <c:pt idx="1">
                  <c:v>2012г.-2013</c:v>
                </c:pt>
                <c:pt idx="2">
                  <c:v>2013г.-2014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26.3</c:v>
                </c:pt>
                <c:pt idx="1">
                  <c:v>24.1</c:v>
                </c:pt>
                <c:pt idx="2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FFFFCC"/>
            </a:solidFill>
            <a:ln w="1266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2011.-2012</c:v>
                </c:pt>
                <c:pt idx="1">
                  <c:v>2012г.-2013</c:v>
                </c:pt>
                <c:pt idx="2">
                  <c:v>2013г.-2014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39.9</c:v>
                </c:pt>
                <c:pt idx="1">
                  <c:v>44.8</c:v>
                </c:pt>
                <c:pt idx="2">
                  <c:v>45.5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CCFFFF"/>
            </a:solidFill>
            <a:ln w="1266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2011.-2012</c:v>
                </c:pt>
                <c:pt idx="1">
                  <c:v>2012г.-2013</c:v>
                </c:pt>
                <c:pt idx="2">
                  <c:v>2013г.-2014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 formatCode="dd/mmm">
                  <c:v>17.8</c:v>
                </c:pt>
                <c:pt idx="1">
                  <c:v>13.8</c:v>
                </c:pt>
                <c:pt idx="2">
                  <c:v>9.1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660066"/>
            </a:solidFill>
            <a:ln w="12662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2011.-2012</c:v>
                </c:pt>
                <c:pt idx="1">
                  <c:v>2012г.-2013</c:v>
                </c:pt>
                <c:pt idx="2">
                  <c:v>2013г.-2014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4.5</c:v>
                </c:pt>
                <c:pt idx="1">
                  <c:v>3.4</c:v>
                </c:pt>
                <c:pt idx="2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740032"/>
        <c:axId val="115745920"/>
      </c:barChart>
      <c:catAx>
        <c:axId val="1157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74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745920"/>
        <c:scaling>
          <c:orientation val="minMax"/>
        </c:scaling>
        <c:delete val="0"/>
        <c:axPos val="l"/>
        <c:majorGridlines>
          <c:spPr>
            <a:ln w="316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740032"/>
        <c:crosses val="autoZero"/>
        <c:crossBetween val="between"/>
      </c:valAx>
      <c:spPr>
        <a:solidFill>
          <a:srgbClr val="C0C0C0"/>
        </a:solidFill>
        <a:ln w="12662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201363602504638"/>
          <c:y val="0.33770786679188042"/>
          <c:w val="0.31073451377843186"/>
          <c:h val="0.4171429603409666"/>
        </c:manualLayout>
      </c:layout>
      <c:overlay val="0"/>
      <c:spPr>
        <a:noFill/>
        <a:ln w="3165">
          <a:solidFill>
            <a:srgbClr val="000000"/>
          </a:solidFill>
          <a:prstDash val="solid"/>
        </a:ln>
      </c:spPr>
      <c:txPr>
        <a:bodyPr/>
        <a:lstStyle/>
        <a:p>
          <a:pPr>
            <a:defRPr sz="1396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C8D863-2867-49A4-A5BE-34F073E09BBE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BCF5D2-67CC-4038-9893-02DADEC39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14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941C7-825B-4B23-AB2B-3E6418243E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E7817B-7F90-48F4-9E85-CA8EFB1D94F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defRPr/>
            </a:pP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E8BCD6-A428-4A76-B7CB-267C233BE49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smtClean="0">
              <a:latin typeface="Arial CYR" pitchFamily="34" charset="0"/>
              <a:cs typeface="Times New Roman" pitchFamily="18" charset="0"/>
            </a:endParaRP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6A3FCD-1995-48A1-A5D4-205EC12B2D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smtClean="0">
              <a:latin typeface="Arial CYR" pitchFamily="34" charset="0"/>
              <a:cs typeface="Times New Roman" pitchFamily="18" charset="0"/>
            </a:endParaRP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D9B0AA-CB14-47E7-97AD-91B9CF0527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51C82-7D39-4593-8822-2F18CF6CFED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smtClean="0">
              <a:latin typeface="Arial CYR" pitchFamily="34" charset="0"/>
              <a:cs typeface="Times New Roman" pitchFamily="18" charset="0"/>
            </a:endParaRP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8A949A-07C8-4348-A017-5117DBA8353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6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D51849-BBC0-4E3A-8EA1-44F18278C2E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  <a:tabLst>
                <a:tab pos="318770" algn="l"/>
              </a:tabLst>
              <a:defRPr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6A3B21-7B4E-45CE-B7AC-E63AEA52E81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  <a:tabLst>
                <a:tab pos="318770" algn="l"/>
              </a:tabLst>
              <a:defRPr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365A0-569E-4305-B31A-CE51D35EFD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Bef>
                <a:spcPct val="0"/>
              </a:spcBef>
              <a:buFont typeface="+mj-lt"/>
              <a:buNone/>
              <a:tabLst>
                <a:tab pos="317500" algn="l"/>
              </a:tabLs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smtClean="0"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Bef>
                <a:spcPct val="0"/>
              </a:spcBef>
              <a:tabLst>
                <a:tab pos="317500" algn="l"/>
              </a:tabLs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smtClean="0">
              <a:cs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317500" algn="l"/>
              </a:tabLst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гистограммы видно, что количество детей, имеющих оценку «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удовлетворительно»,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 последние 3 года менее 10%, качество знаний – выше 90%.  </a:t>
            </a:r>
            <a:endParaRPr lang="ru-RU" sz="1000" smtClean="0">
              <a:cs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 typeface="+mj-lt"/>
              <a:buNone/>
              <a:tabLst>
                <a:tab pos="317500" algn="l"/>
              </a:tabLs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5.  Добиваюсь 100% присутствия детей на уроке.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smtClean="0">
              <a:cs typeface="Calibri" pitchFamily="34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tabLst>
                <a:tab pos="317500" algn="l"/>
              </a:tabLst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smtClean="0">
              <a:cs typeface="Calibri" pitchFamily="34" charset="0"/>
            </a:endParaRP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6092D7-876C-4EC5-9BF9-55E6716A8C9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="1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B38AF7-3424-4FA4-90E7-81AC59F91F9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91050" algn="l"/>
              </a:tabLst>
              <a:defRPr/>
            </a:pPr>
            <a:r>
              <a:rPr lang="ru-RU" b="1" smtClean="0">
                <a:latin typeface="Times New Roman"/>
                <a:ea typeface="Calibri"/>
                <a:cs typeface="Times New Roman"/>
              </a:rPr>
              <a:t> </a:t>
            </a: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3A1F0-4FDA-4F95-B10D-4447DBD73B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426636-00F6-4E81-8835-7E3A544A22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BC452-49DC-4B93-A623-A108FEF185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9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tabLst>
                <a:tab pos="457200" algn="l"/>
              </a:tabLst>
            </a:pPr>
            <a:endParaRPr lang="ru-RU" sz="9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D13C62-92C4-437B-A5F9-5D2E574236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914400" algn="l"/>
              </a:tabLst>
              <a:defRPr/>
            </a:pP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AD0D33-025A-462E-84BB-F1C097BCE3E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DA506-7ABA-4328-9E94-E5DBD6FE3C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ECD739-F2EA-4A96-8656-BAA32FF71EF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endParaRPr lang="ru-RU" sz="1050" dirty="0">
              <a:ea typeface="Calibri"/>
              <a:cs typeface="Times New Roman"/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836AB-A42C-4048-9F63-B43844EEBD4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D022-2270-425D-95C2-9FC2709C8685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2165-88E9-4E44-958D-57470E2D7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B41F-111A-4461-8F4C-CE9F24566B94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71D6-2101-47E0-89D5-CA22206FB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61A1-B13B-4D9D-91B6-E7F9EC5C518D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AFBA-7A24-4697-B7ED-71C050047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ABD5-5FD5-4215-ABE6-3CEAD2CA28F8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ABA1-14DF-471E-AC8E-62A52884F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4CB27-E0F9-484F-910B-E9CC5F2738BD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0B1A-9A13-4E51-AB5F-822262139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E9A4-23ED-4D80-9A75-53AA3303727A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EC17-CEAD-4423-ABD7-75E15C3CD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D36D-CE1F-4FC3-A7ED-68283DD46488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7659-1AC1-4AB3-B42E-B5906A45E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16B0-F263-4E15-B99D-3B23EAB269CA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C69E-358E-4474-815E-D819517F5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6C6E-3D8E-4254-83B2-50D0053A5570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882EB-47A7-4802-8E6C-ED11F6279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1BB8-66B9-4997-8599-7317003CD7E9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588E-73D1-407C-A841-B5BDF4BBB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731D-236B-426E-9562-FD539066F611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A678-12C3-4E16-BFB2-CC2534467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DEFB90-948E-4831-B2A3-91FC229F338D}" type="datetimeFigureOut">
              <a:rPr lang="ru-RU"/>
              <a:pPr>
                <a:defRPr/>
              </a:pPr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ABA45-1B4F-49D3-8850-41129B262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4" r:id="rId2"/>
    <p:sldLayoutId id="2147483853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4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900113" y="981075"/>
            <a:ext cx="3694112" cy="4464050"/>
          </a:xfrm>
        </p:spPr>
        <p:txBody>
          <a:bodyPr>
            <a:normAutofit/>
          </a:bodyPr>
          <a:lstStyle/>
          <a:p>
            <a:pPr marL="182563" indent="-182563">
              <a:lnSpc>
                <a:spcPct val="80000"/>
              </a:lnSpc>
            </a:pPr>
            <a:endParaRPr lang="ru-RU" sz="1700" dirty="0" smtClean="0"/>
          </a:p>
          <a:p>
            <a:pPr marL="182563" indent="-182563">
              <a:lnSpc>
                <a:spcPct val="80000"/>
              </a:lnSpc>
            </a:pPr>
            <a:endParaRPr lang="ru-RU" sz="1700" dirty="0" smtClean="0"/>
          </a:p>
          <a:p>
            <a:pPr marL="182563" indent="-182563">
              <a:lnSpc>
                <a:spcPct val="80000"/>
              </a:lnSpc>
            </a:pPr>
            <a:r>
              <a:rPr lang="ru-RU" sz="2400" dirty="0" smtClean="0"/>
              <a:t>Обобщение опыта</a:t>
            </a:r>
            <a:r>
              <a:rPr lang="ru-RU" sz="2400" dirty="0" smtClean="0"/>
              <a:t> </a:t>
            </a:r>
            <a:r>
              <a:rPr lang="ru-RU" sz="2400" dirty="0" smtClean="0"/>
              <a:t>по теме самообразования: </a:t>
            </a:r>
          </a:p>
          <a:p>
            <a:pPr marL="182563" indent="-182563">
              <a:lnSpc>
                <a:spcPct val="80000"/>
              </a:lnSpc>
            </a:pPr>
            <a:r>
              <a:rPr lang="ru-RU" sz="2400" dirty="0" smtClean="0"/>
              <a:t>Учитель физкультуры 1 квалификационной категории</a:t>
            </a:r>
          </a:p>
          <a:p>
            <a:pPr marL="182563" indent="-182563">
              <a:lnSpc>
                <a:spcPct val="80000"/>
              </a:lnSpc>
            </a:pPr>
            <a:r>
              <a:rPr lang="ru-RU" sz="2400" dirty="0" err="1" smtClean="0"/>
              <a:t>Мунгалов</a:t>
            </a:r>
            <a:r>
              <a:rPr lang="ru-RU" sz="2400" dirty="0" smtClean="0"/>
              <a:t> Дмитрий Александрович</a:t>
            </a:r>
          </a:p>
          <a:p>
            <a:pPr marL="182563" indent="-182563">
              <a:lnSpc>
                <a:spcPct val="80000"/>
              </a:lnSpc>
            </a:pPr>
            <a:r>
              <a:rPr lang="ru-RU" sz="2400" dirty="0" smtClean="0"/>
              <a:t>Место работы:</a:t>
            </a:r>
          </a:p>
          <a:p>
            <a:pPr marL="182563" indent="-182563">
              <a:lnSpc>
                <a:spcPct val="80000"/>
              </a:lnSpc>
            </a:pPr>
            <a:r>
              <a:rPr lang="ru-RU" sz="2400" dirty="0" smtClean="0"/>
              <a:t>МКОУ СОШ №4 п. </a:t>
            </a:r>
            <a:r>
              <a:rPr lang="ru-RU" sz="2400" dirty="0" err="1" smtClean="0"/>
              <a:t>Хинганск</a:t>
            </a:r>
            <a:r>
              <a:rPr lang="ru-RU" sz="1900" dirty="0" smtClean="0"/>
              <a:t> </a:t>
            </a:r>
          </a:p>
          <a:p>
            <a:pPr marL="182563" indent="-182563">
              <a:lnSpc>
                <a:spcPct val="80000"/>
              </a:lnSpc>
              <a:buFont typeface="Georgia" pitchFamily="18" charset="0"/>
              <a:buNone/>
            </a:pPr>
            <a:endParaRPr lang="ru-RU" sz="1900" dirty="0" smtClean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427983" y="1124744"/>
            <a:ext cx="4607460" cy="3505311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Содержание учебной и воспитательной работы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250" name="Picture 2" descr="C:\Users\Администратор\Desktop\папины фотографии\DSC01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3" y="1844825"/>
            <a:ext cx="29350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C:\Users\Администратор\Desktop\фото\SAM_1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31" y="2060848"/>
            <a:ext cx="2976332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188913"/>
            <a:ext cx="8137525" cy="555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Размечая станции, нужно учитывать, что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360488"/>
            <a:ext cx="43449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идти следует от простого к сложному;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1188" y="1989138"/>
            <a:ext cx="8137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чередовать работу одних мышечных групп с отдыхом других;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2490788"/>
            <a:ext cx="81375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сложного и тяжелого упражнения давать более легкое, способствующее восстановлению сил, успокаивающее дыхание;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1188" y="3284538"/>
            <a:ext cx="81375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выполнения упражнений целесообразно использовать снаряды, находящиеся в зале, причем так, чтобы не передвигать их далеко;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11188" y="4052888"/>
            <a:ext cx="82819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itchFamily="18" charset="2"/>
              <a:buChar char=""/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комплексы упражнений составляются с учётом физической подготовленности класса, полового состава класса, возраста.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260350"/>
            <a:ext cx="82089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«Круговую тренировку» можно планировать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43213" y="2997200"/>
            <a:ext cx="3529012" cy="11525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 основной части урока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148263" y="4724400"/>
            <a:ext cx="3527425" cy="11525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 заключительной части урока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11188" y="1268413"/>
            <a:ext cx="3529012" cy="11525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в подготовительной части урока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Круговая тренировка</a:t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на: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3346704" cy="639762"/>
          </a:xfrm>
        </p:spPr>
        <p:txBody>
          <a:bodyPr rtlCol="0"/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/>
              <a:t>развитие физических качеств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55650" y="3213100"/>
            <a:ext cx="3346450" cy="2743200"/>
          </a:xfrm>
        </p:spPr>
        <p:txBody>
          <a:bodyPr/>
          <a:lstStyle/>
          <a:p>
            <a:r>
              <a:rPr lang="ru-RU" sz="2400" smtClean="0"/>
              <a:t>силы</a:t>
            </a:r>
          </a:p>
          <a:p>
            <a:r>
              <a:rPr lang="ru-RU" sz="2400" smtClean="0"/>
              <a:t>быстроты</a:t>
            </a:r>
          </a:p>
          <a:p>
            <a:r>
              <a:rPr lang="ru-RU" sz="2400" smtClean="0"/>
              <a:t>выносливости</a:t>
            </a:r>
          </a:p>
          <a:p>
            <a:r>
              <a:rPr lang="ru-RU" sz="2400" smtClean="0"/>
              <a:t>гибкости</a:t>
            </a:r>
          </a:p>
          <a:p>
            <a:r>
              <a:rPr lang="ru-RU" sz="2400" smtClean="0"/>
              <a:t>ловкости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76056" y="1916832"/>
            <a:ext cx="3346704" cy="1071810"/>
          </a:xfrm>
        </p:spPr>
        <p:txBody>
          <a:bodyPr rtlCol="0"/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/>
              <a:t>совершенствование двигательных навыков на уроках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148263" y="3284538"/>
            <a:ext cx="3346450" cy="2743200"/>
          </a:xfrm>
        </p:spPr>
        <p:txBody>
          <a:bodyPr/>
          <a:lstStyle/>
          <a:p>
            <a:r>
              <a:rPr lang="ru-RU" sz="2400" smtClean="0"/>
              <a:t>лёгкой атлетики</a:t>
            </a:r>
          </a:p>
          <a:p>
            <a:r>
              <a:rPr lang="ru-RU" sz="2400" smtClean="0"/>
              <a:t>спортивных игр</a:t>
            </a:r>
          </a:p>
          <a:p>
            <a:r>
              <a:rPr lang="ru-RU" sz="2400" smtClean="0"/>
              <a:t>лыжной подготовки</a:t>
            </a:r>
          </a:p>
          <a:p>
            <a:r>
              <a:rPr lang="ru-RU" sz="2400" smtClean="0"/>
              <a:t>гимнастики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267744" y="141277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84168" y="1412776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«круговой тренировки» на развитие силовых качеств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старшеклассников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2" name="Объект 3" descr="1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700213"/>
            <a:ext cx="1655762" cy="936625"/>
          </a:xfrm>
        </p:spPr>
      </p:pic>
      <p:pic>
        <p:nvPicPr>
          <p:cNvPr id="40963" name="Рисунок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268413"/>
            <a:ext cx="1657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5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4438" y="1916113"/>
            <a:ext cx="16621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8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4513" y="3429000"/>
            <a:ext cx="16557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9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8425" y="4940300"/>
            <a:ext cx="10763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10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68688" y="5516563"/>
            <a:ext cx="1657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1" descr="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85838" y="4797425"/>
            <a:ext cx="16557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12" descr="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838" y="3141663"/>
            <a:ext cx="16557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с вырезом 2"/>
          <p:cNvSpPr/>
          <p:nvPr/>
        </p:nvSpPr>
        <p:spPr>
          <a:xfrm rot="21130978">
            <a:off x="3133725" y="1676400"/>
            <a:ext cx="576263" cy="1206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7915440">
            <a:off x="750887" y="2732088"/>
            <a:ext cx="574675" cy="1206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979862">
            <a:off x="5680075" y="1736725"/>
            <a:ext cx="574675" cy="1206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2011931">
            <a:off x="2641600" y="5856288"/>
            <a:ext cx="576263" cy="1222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9900414">
            <a:off x="5676900" y="6013450"/>
            <a:ext cx="576263" cy="1206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3311505">
            <a:off x="7802563" y="3044825"/>
            <a:ext cx="576262" cy="1222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7420820">
            <a:off x="7668419" y="4791869"/>
            <a:ext cx="576262" cy="1206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14314332">
            <a:off x="558801" y="4441825"/>
            <a:ext cx="576262" cy="1222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Комплекс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«круговой тренировки»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по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баскетболу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010" name="Объект 3" descr="1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1989138"/>
            <a:ext cx="1296988" cy="935037"/>
          </a:xfrm>
        </p:spPr>
      </p:pic>
      <p:pic>
        <p:nvPicPr>
          <p:cNvPr id="43011" name="Рисунок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6038" y="1454150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5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954213"/>
            <a:ext cx="1295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6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4700" y="3573463"/>
            <a:ext cx="12969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7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5157788"/>
            <a:ext cx="12969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8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37025" y="5770563"/>
            <a:ext cx="12969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9" descr="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5183188"/>
            <a:ext cx="12969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10" descr="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3640138"/>
            <a:ext cx="12969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20234018">
            <a:off x="3082925" y="1973263"/>
            <a:ext cx="622300" cy="20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705857">
            <a:off x="5640388" y="6124575"/>
            <a:ext cx="6223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391590">
            <a:off x="7323932" y="4749006"/>
            <a:ext cx="622300" cy="20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3947723">
            <a:off x="7216776" y="3116262"/>
            <a:ext cx="6223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13052">
            <a:off x="5348288" y="1922463"/>
            <a:ext cx="622300" cy="20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4333952">
            <a:off x="1411288" y="4795837"/>
            <a:ext cx="6223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8337680">
            <a:off x="1565276" y="3178175"/>
            <a:ext cx="6223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1490806">
            <a:off x="3217863" y="6156325"/>
            <a:ext cx="622300" cy="20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92904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Результативность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125538"/>
            <a:ext cx="8642350" cy="14398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5000"/>
              </a:lnSpc>
              <a:spcAft>
                <a:spcPts val="1000"/>
              </a:spcAft>
              <a:buFont typeface="Georgia" pitchFamily="18" charset="0"/>
              <a:buNone/>
              <a:tabLst>
                <a:tab pos="457200" algn="l"/>
              </a:tabLst>
            </a:pPr>
            <a:r>
              <a:rPr lang="ru-RU" sz="1800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1. Анализ тестирования позволяет мне “выравнивать” недостатки физической подготовленности школьников, подводя их к показателям зоны “высокого», «выше среднего»  и «среднего» уровней</a:t>
            </a:r>
            <a:r>
              <a:rPr lang="ru-RU" sz="1800" i="1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smtClean="0">
              <a:solidFill>
                <a:srgbClr val="31489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buFont typeface="Georgia" pitchFamily="18" charset="0"/>
              <a:buNone/>
              <a:tabLst>
                <a:tab pos="457200" algn="l"/>
              </a:tabLst>
            </a:pPr>
            <a:r>
              <a:rPr lang="ru-RU" sz="1800" i="1" smtClean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Диаграмма №1</a:t>
            </a:r>
            <a:endParaRPr lang="ru-RU" smtClean="0"/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/>
        </p:nvGraphicFramePr>
        <p:xfrm>
          <a:off x="1619250" y="2420938"/>
          <a:ext cx="5802313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050" y="404813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2. Такого результата добиваюсь на основе взаимосвязи урочных форм занятий, домашних заданий, активного участия учащихся в спортивно массовых мероприятиях школы, а также в спортивно массовых мероприятиях с участием родителей и учителей школы.</a:t>
            </a:r>
            <a:endParaRPr lang="ru-RU">
              <a:solidFill>
                <a:srgbClr val="31489F"/>
              </a:solidFill>
              <a:latin typeface="Trebuchet MS" pitchFamily="34" charset="0"/>
            </a:endParaRPr>
          </a:p>
        </p:txBody>
      </p:sp>
      <p:pic>
        <p:nvPicPr>
          <p:cNvPr id="52226" name="Picture 2" descr="C:\Users\Администратор\Desktop\папины фотографии\DSC01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5" y="1604967"/>
            <a:ext cx="3034478" cy="20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C:\Users\Администратор\Desktop\фото\SAM_12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47" y="1604964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:\Users\Администратор\Desktop\фото\SAM_18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06857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C:\Users\Администратор\Desktop\фото\SAM_1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106857"/>
            <a:ext cx="3205859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13" y="188913"/>
            <a:ext cx="8712200" cy="1047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3.  Ведя работу в таком направлении, стараюсь добиться укрепления здоровья детей, сформировать потребность систематически заниматься физической культурой и спортом, добиваться успехов и вести здоровый образ жизни.</a:t>
            </a:r>
            <a:endParaRPr lang="ru-RU" sz="1400">
              <a:solidFill>
                <a:srgbClr val="31489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9154" name="Диаграмма 2"/>
          <p:cNvGraphicFramePr>
            <a:graphicFrameLocks noChangeAspect="1"/>
          </p:cNvGraphicFramePr>
          <p:nvPr/>
        </p:nvGraphicFramePr>
        <p:xfrm>
          <a:off x="1638300" y="1939925"/>
          <a:ext cx="57816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Диаграмма" r:id="rId4" imgW="5781743" imgH="3448140" progId="Excel.Chart.8">
                  <p:embed/>
                </p:oleObj>
              </mc:Choice>
              <mc:Fallback>
                <p:oleObj name="Диаграмма" r:id="rId4" imgW="5781743" imgH="3448140" progId="Excel.Chart.8">
                  <p:embed/>
                  <p:pic>
                    <p:nvPicPr>
                      <p:cNvPr id="0" name="Диаграмма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939925"/>
                        <a:ext cx="5781675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6732588" y="1298575"/>
            <a:ext cx="1684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Диаграмма №2</a:t>
            </a:r>
            <a:endParaRPr lang="ru-RU">
              <a:latin typeface="Trebuchet MS" pitchFamily="34" charset="0"/>
            </a:endParaRPr>
          </a:p>
        </p:txBody>
      </p:sp>
      <p:sp>
        <p:nvSpPr>
          <p:cNvPr id="49156" name="Прямоугольник 5"/>
          <p:cNvSpPr>
            <a:spLocks noChangeArrowheads="1"/>
          </p:cNvSpPr>
          <p:nvPr/>
        </p:nvSpPr>
        <p:spPr bwMode="auto">
          <a:xfrm>
            <a:off x="2411413" y="5589588"/>
            <a:ext cx="4572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2012г. – по внутреннему кругу; 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2014г. – по внешнему кругу.</a:t>
            </a:r>
            <a:endParaRPr lang="ru-RU" sz="1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6227763" y="765175"/>
            <a:ext cx="1677987" cy="503238"/>
          </a:xfrm>
        </p:spPr>
        <p:txBody>
          <a:bodyPr>
            <a:normAutofit/>
          </a:bodyPr>
          <a:lstStyle/>
          <a:p>
            <a:pPr marL="44450" indent="0" algn="r">
              <a:lnSpc>
                <a:spcPct val="115000"/>
              </a:lnSpc>
              <a:spcAft>
                <a:spcPts val="1000"/>
              </a:spcAft>
              <a:buFont typeface="Georgia" pitchFamily="18" charset="0"/>
              <a:buNone/>
            </a:pP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Диаграмма  №3</a:t>
            </a:r>
            <a:endParaRPr lang="ru-RU" sz="160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4450" indent="0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907704" y="1052736"/>
            <a:ext cx="4320480" cy="720080"/>
          </a:xfrm>
        </p:spPr>
        <p:txBody>
          <a:bodyPr/>
          <a:lstStyle/>
          <a:p>
            <a:pPr marL="0" indent="0" algn="ctr" fontAlgn="auto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Качество знаний учащихся по физкультуре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(в процентах от общего количества детей)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51203" name="Диаграмма 3"/>
          <p:cNvGraphicFramePr>
            <a:graphicFrameLocks noChangeAspect="1"/>
          </p:cNvGraphicFramePr>
          <p:nvPr/>
        </p:nvGraphicFramePr>
        <p:xfrm>
          <a:off x="611188" y="1604963"/>
          <a:ext cx="838835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Диаграмма" r:id="rId4" imgW="8858385" imgH="4562565" progId="Excel.Chart.8">
                  <p:embed/>
                </p:oleObj>
              </mc:Choice>
              <mc:Fallback>
                <p:oleObj name="Диаграмма" r:id="rId4" imgW="8858385" imgH="4562565" progId="Excel.Chart.8">
                  <p:embed/>
                  <p:pic>
                    <p:nvPicPr>
                      <p:cNvPr id="0" name="Диаграмма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04963"/>
                        <a:ext cx="8388350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Прямоугольник 5"/>
          <p:cNvSpPr>
            <a:spLocks noChangeArrowheads="1"/>
          </p:cNvSpPr>
          <p:nvPr/>
        </p:nvSpPr>
        <p:spPr bwMode="auto">
          <a:xfrm>
            <a:off x="395288" y="115888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4. Добиваюсь 100% успеваемости и высокого уровня качества знаний по предмету</a:t>
            </a:r>
            <a:r>
              <a:rPr lang="ru-RU" i="1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5730875"/>
            <a:ext cx="6678612" cy="39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317500" algn="l"/>
              </a:tabLst>
            </a:pPr>
            <a:r>
              <a:rPr lang="ru-RU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5. Добиваюсь 100% присутствия детей на уроке. </a:t>
            </a:r>
            <a:endParaRPr lang="ru-RU" sz="1400">
              <a:solidFill>
                <a:srgbClr val="31489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9334" y="974393"/>
            <a:ext cx="7478217" cy="4893899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Применение  метода круговой тренировки на уроках физической культуры для развития физических качеств и совершенствования  двигательных навыков учащихся</a:t>
            </a:r>
            <a:endParaRPr lang="ru-RU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8313" y="476250"/>
            <a:ext cx="8207375" cy="5905500"/>
          </a:xfrm>
        </p:spPr>
        <p:txBody>
          <a:bodyPr/>
          <a:lstStyle/>
          <a:p>
            <a:pPr indent="449263" algn="just">
              <a:lnSpc>
                <a:spcPct val="105000"/>
              </a:lnSpc>
              <a:spcAft>
                <a:spcPct val="0"/>
              </a:spcAft>
            </a:pPr>
            <a:r>
              <a:rPr lang="ru-RU" sz="2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05000"/>
              </a:lnSpc>
              <a:spcAft>
                <a:spcPct val="0"/>
              </a:spcAf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smtClean="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05000"/>
              </a:lnSpc>
              <a:spcAft>
                <a:spcPct val="0"/>
              </a:spcAf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Проведённый анализ результатов педагогической деятельности позволяет сделать вывод об эффективности выбранного мною метода. </a:t>
            </a:r>
            <a:endParaRPr lang="ru-RU" sz="1500" smtClean="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05000"/>
              </a:lnSpc>
              <a:spcAft>
                <a:spcPct val="0"/>
              </a:spcAft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Уроки по круговой тренировке являются очень эффективными: </a:t>
            </a:r>
            <a:endParaRPr lang="ru-RU" sz="1500" smtClean="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05000"/>
              </a:lnSpc>
              <a:spcAft>
                <a:spcPct val="0"/>
              </a:spcAft>
              <a:buFont typeface="Wingdings" pitchFamily="2" charset="2"/>
              <a:buChar char="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обеспечивают оптимальный уровень нагрузки, адекватный физическому состоянию учащегося, что способствует положительной динамике показателей физической подготовленности,</a:t>
            </a:r>
            <a:endParaRPr lang="ru-RU" sz="1500" smtClean="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05000"/>
              </a:lnSpc>
              <a:spcAft>
                <a:spcPct val="0"/>
              </a:spcAft>
              <a:buFont typeface="Wingdings" pitchFamily="2" charset="2"/>
              <a:buChar char="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воспитывают устойчивый интерес учащихся к уроку физической культуры,</a:t>
            </a:r>
            <a:endParaRPr lang="ru-RU" sz="1500" smtClean="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05000"/>
              </a:lnSpc>
              <a:spcAft>
                <a:spcPct val="0"/>
              </a:spcAft>
              <a:buFont typeface="Wingdings" pitchFamily="2" charset="2"/>
              <a:buChar char="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решают вопросы оздоровительной направленности,</a:t>
            </a:r>
            <a:endParaRPr lang="ru-RU" sz="1500" smtClean="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05000"/>
              </a:lnSpc>
              <a:spcAft>
                <a:spcPct val="0"/>
              </a:spcAft>
              <a:buFont typeface="Wingdings" pitchFamily="2" charset="2"/>
              <a:buChar char="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помогают привить интерес к физическим упражнениям, желание не только увлеченно заниматься на уроках физкультуры, но и во внеурочное время, а также вести здоровый образ жизни.</a:t>
            </a:r>
            <a:endParaRPr lang="ru-RU" sz="1500" smtClean="0">
              <a:latin typeface="Calibri" pitchFamily="34" charset="0"/>
              <a:cs typeface="Calibri" pitchFamily="34" charset="0"/>
            </a:endParaRPr>
          </a:p>
          <a:p>
            <a:pPr indent="449263">
              <a:lnSpc>
                <a:spcPct val="90000"/>
              </a:lnSpc>
            </a:pPr>
            <a:endParaRPr lang="ru-RU" sz="19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320040" indent="-32004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Актуальность проблемы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713" y="1341438"/>
            <a:ext cx="7272337" cy="4157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>
                <a:solidFill>
                  <a:srgbClr val="81D31A"/>
                </a:solidFill>
                <a:latin typeface="Times New Roman" pitchFamily="18" charset="0"/>
                <a:cs typeface="Times New Roman" pitchFamily="18" charset="0"/>
              </a:rPr>
              <a:t>Факторы, влияющие на снижение качества физического воспитания в школе: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-  возрастание гиподинамии школьников, обусловленное дальнейшей интенсификацией их умственного труда, с одной стороны, и снижение двигательной активности – с другой;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– массовое падение интереса школьников к физической культуре в связи с появлением других, более сильных интересов;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– слабая материальная база школ.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3346704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Противоречие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1412777"/>
            <a:ext cx="3528392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 между </a:t>
            </a:r>
            <a:r>
              <a:rPr lang="ru-RU" dirty="0"/>
              <a:t>заказом государства </a:t>
            </a:r>
            <a:r>
              <a:rPr lang="ru-RU" dirty="0" smtClean="0"/>
              <a:t>–  </a:t>
            </a:r>
            <a:r>
              <a:rPr lang="ru-RU" dirty="0"/>
              <a:t>воспитание  здорового поколения  - </a:t>
            </a:r>
            <a:r>
              <a:rPr lang="ru-RU" dirty="0" smtClean="0"/>
              <a:t>и  </a:t>
            </a:r>
            <a:r>
              <a:rPr lang="ru-RU" dirty="0"/>
              <a:t>реальным положением дел в </a:t>
            </a:r>
            <a:r>
              <a:rPr lang="ru-RU" dirty="0" smtClean="0"/>
              <a:t>школе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48064" y="1556792"/>
            <a:ext cx="3346704" cy="63976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Выход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292080" y="2348880"/>
            <a:ext cx="3312368" cy="33843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на уроках физической культуры и внеклассных занятиях создавать благоприятные условия для повышения мотивации учащихся к занятиям физической культурой и спортом через воспитание волевых качеств и формирование двигательных умений и </a:t>
            </a:r>
            <a:r>
              <a:rPr lang="ru-RU" dirty="0" smtClean="0"/>
              <a:t>навыков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741368"/>
            <a:ext cx="6512511" cy="147464"/>
          </a:xfrm>
        </p:spPr>
        <p:txBody>
          <a:bodyPr/>
          <a:lstStyle/>
          <a:p>
            <a:r>
              <a:rPr lang="ru-RU" sz="800" dirty="0" smtClean="0"/>
              <a:t> </a:t>
            </a:r>
            <a:endParaRPr lang="ru-RU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936104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</a:rPr>
              <a:t>Цель работы</a:t>
            </a:r>
            <a:r>
              <a:rPr lang="ru-RU" sz="2400" b="0" dirty="0" smtClean="0"/>
              <a:t>: </a:t>
            </a:r>
            <a:r>
              <a:rPr lang="ru-RU" sz="2400" b="0" dirty="0" smtClean="0">
                <a:effectLst/>
              </a:rPr>
              <a:t>создание </a:t>
            </a:r>
            <a:r>
              <a:rPr lang="ru-RU" sz="2400" b="0" dirty="0">
                <a:effectLst/>
              </a:rPr>
              <a:t>условий для улучшения физического развития и физического состояния учащихся.</a:t>
            </a:r>
            <a:br>
              <a:rPr lang="ru-RU" sz="2400" b="0" dirty="0">
                <a:effectLst/>
              </a:rPr>
            </a:br>
            <a:endParaRPr lang="ru-RU" sz="2400" b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341438"/>
            <a:ext cx="3960812" cy="2776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Оздоровительные задачи: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Trebuchet MS" pitchFamily="34" charset="0"/>
              <a:buAutoNum type="arabicPeriod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Формировать правильное отношение к занятиям физической культурой и спортом. 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Trebuchet MS" pitchFamily="34" charset="0"/>
              <a:buAutoNum type="arabicPeriod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Формировать на доступном уровне необходимые знания в области гигиены, медицины, физической культуры. 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Trebuchet MS" pitchFamily="34" charset="0"/>
              <a:buAutoNum type="arabicPeriod"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Формировать жизненно важные двигательные навыки и умения, способствующие укреплению здоровья. </a:t>
            </a:r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538" y="1412875"/>
            <a:ext cx="4572000" cy="2282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1. Увеличивать моторную плотность урока.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2. Создавать условия для самостоятельного решения двигательных задач, осуществляя дифференцированный подход.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3. Обращать внимание на постановку частных задач при обучении отдельным двигательным действиям.</a:t>
            </a:r>
            <a:endParaRPr lang="ru-R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313" y="4117975"/>
            <a:ext cx="4572000" cy="2659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1. Способствовать проявлению смелости, решительности, уверенности в своих силах. 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2. Создавать условия для выполнения упражнений, направленных на преодоление трудностей. 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3. Учить бережному отношению к инвентарю. </a:t>
            </a:r>
            <a:endParaRPr lang="ru-RU" sz="140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4. Создавать условия для проявления положительных эмоций. </a:t>
            </a:r>
            <a:endParaRPr lang="ru-RU" sz="1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22978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Метод круговой тренировки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750" y="1557338"/>
            <a:ext cx="5970588" cy="835025"/>
          </a:xfrm>
        </p:spPr>
        <p:txBody>
          <a:bodyPr rtlCol="0">
            <a:normAutofit/>
          </a:bodyPr>
          <a:lstStyle/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Преимущества: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98488" y="2060575"/>
            <a:ext cx="6781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Позволяет избежать монотонности урока.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8488" y="2420938"/>
            <a:ext cx="82946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 большому количеству учащихся упражняться одновременно и самостоятельно, используя максимальное количество инвентаря и оборудования.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1188" y="3429000"/>
            <a:ext cx="82819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Быстрая смена физических упражнений дает возможность получить физическую нагрузку на все мышечные группы и избежать при этом местного утомления.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98488" y="4365625"/>
            <a:ext cx="82946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урок включаются простые и доступные упражнения, не требующие сложного оборудования и инвентаря.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1188" y="5087938"/>
            <a:ext cx="82819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Этот метод позволяет учащимся регулярно проверять свои физические возможности.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598488" y="5775325"/>
            <a:ext cx="829468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 отличается высокой моторной плотностью.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52927" cy="1512168"/>
          </a:xfrm>
        </p:spPr>
        <p:txBody>
          <a:bodyPr/>
          <a:lstStyle/>
          <a:p>
            <a:pPr marL="320040" indent="449580" algn="just" fontAlgn="auto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Ведущая педагогическая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идея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565400"/>
            <a:ext cx="7920037" cy="2733675"/>
          </a:xfrm>
        </p:spPr>
        <p:txBody>
          <a:bodyPr rtlCol="0">
            <a:normAutofit fontScale="92500"/>
          </a:bodyPr>
          <a:lstStyle/>
          <a:p>
            <a:pPr indent="449580" algn="just" fontAlgn="auto">
              <a:lnSpc>
                <a:spcPct val="115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Arial CYR"/>
              </a:rPr>
              <a:t>Использование  метода круговой тренировки, благодаря  достижению высокой моторной плотности урока, способствует не только совершенствованию двигательных навыков и физических качеств, но и повышает их устойчивость. 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Теоретическая база опыта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5084763"/>
            <a:ext cx="8280400" cy="1584325"/>
          </a:xfrm>
        </p:spPr>
        <p:txBody>
          <a:bodyPr>
            <a:noAutofit/>
          </a:bodyPr>
          <a:lstStyle/>
          <a:p>
            <a:pPr indent="449263" algn="just">
              <a:lnSpc>
                <a:spcPct val="115000"/>
              </a:lnSpc>
              <a:spcAft>
                <a:spcPct val="0"/>
              </a:spcAft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руговая тренировка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это наиболее прогрессивная организационно-методическая форма занятий, направленная на </a:t>
            </a:r>
            <a:r>
              <a:rPr 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закрепление и совершенствование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двигательных умений и навыков, развитие двигательных качеств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это поточное, последовательное выполнение комплекса физических упражнений. 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endParaRPr lang="ru-RU" sz="18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8" y="1412875"/>
            <a:ext cx="51276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1748" y="509642"/>
            <a:ext cx="6512511" cy="864096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Новизна опыта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341438"/>
            <a:ext cx="7704138" cy="46926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адаптирую   разработки и рекомендации И. А. Гуревича и опыт учителей физкультуры, опубликованный в журнале «Физическая культура в школе» и сети «Интернет» к условиям сельской школы, </a:t>
            </a:r>
            <a:endParaRPr lang="ru-RU" sz="240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подготавливаю и провожу уроки по методу круговой тренировки, </a:t>
            </a:r>
            <a:endParaRPr lang="ru-RU" sz="240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создаю карточки с комплексами упражнений по разным разделам программы, </a:t>
            </a:r>
            <a:endParaRPr lang="ru-RU" sz="2400">
              <a:latin typeface="Calibri" pitchFamily="34" charset="0"/>
              <a:cs typeface="Calibri" pitchFamily="34" charset="0"/>
            </a:endParaRPr>
          </a:p>
          <a:p>
            <a:pPr indent="449263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изготавливаю нестандартное оборудование.</a:t>
            </a:r>
            <a:endParaRPr lang="ru-RU" sz="24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1272</TotalTime>
  <Words>744</Words>
  <Application>Microsoft Office PowerPoint</Application>
  <PresentationFormat>Экран (4:3)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Воздушный поток</vt:lpstr>
      <vt:lpstr>Диаграмма</vt:lpstr>
      <vt:lpstr>Презентация PowerPoint</vt:lpstr>
      <vt:lpstr>Применение  метода круговой тренировки на уроках физической культуры для развития физических качеств и совершенствования  двигательных навыков учащихся</vt:lpstr>
      <vt:lpstr>Актуальность проблемы</vt:lpstr>
      <vt:lpstr> </vt:lpstr>
      <vt:lpstr>Цель работы: создание условий для улучшения физического развития и физического состояния учащихся. </vt:lpstr>
      <vt:lpstr>Метод круговой тренировки</vt:lpstr>
      <vt:lpstr>Ведущая педагогическая идея  </vt:lpstr>
      <vt:lpstr>Теоретическая база опыта</vt:lpstr>
      <vt:lpstr>Новизна опыта</vt:lpstr>
      <vt:lpstr>Содержание учебной и воспитательной работы</vt:lpstr>
      <vt:lpstr>Презентация PowerPoint</vt:lpstr>
      <vt:lpstr>Презентация PowerPoint</vt:lpstr>
      <vt:lpstr>Круговая тренировка направлена на:</vt:lpstr>
      <vt:lpstr>Комплекс «круговой тренировки» на развитие силовых качеств старшеклассников </vt:lpstr>
      <vt:lpstr>Комплекс «круговой тренировки»  по баскетболу</vt:lpstr>
      <vt:lpstr>Результативность </vt:lpstr>
      <vt:lpstr>Презентация PowerPoint</vt:lpstr>
      <vt:lpstr>Презентация PowerPoint</vt:lpstr>
      <vt:lpstr>Качество знаний учащихся по физкультуре (в процентах от общего количества детей)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Сумкин андрей геннадьевич</dc:title>
  <dc:creator>Сумкины</dc:creator>
  <cp:lastModifiedBy>Пользователь Windows</cp:lastModifiedBy>
  <cp:revision>82</cp:revision>
  <dcterms:created xsi:type="dcterms:W3CDTF">2013-03-20T07:04:14Z</dcterms:created>
  <dcterms:modified xsi:type="dcterms:W3CDTF">2014-04-13T10:16:10Z</dcterms:modified>
</cp:coreProperties>
</file>